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Wenqi Su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4D4769-8DCF-4E6B-861A-FF108B8F3879}">
  <a:tblStyle styleId="{F64D4769-8DCF-4E6B-861A-FF108B8F38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Roboto-bold.fntdata"/><Relationship Id="rId10" Type="http://schemas.openxmlformats.org/officeDocument/2006/relationships/slide" Target="slides/slide3.xml"/><Relationship Id="rId21" Type="http://schemas.openxmlformats.org/officeDocument/2006/relationships/font" Target="fonts/Roboto-regular.fntdata"/><Relationship Id="rId13" Type="http://schemas.openxmlformats.org/officeDocument/2006/relationships/slide" Target="slides/slide6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5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commentAuthors" Target="commentAuthors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1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06T23:44:04.819">
    <p:pos x="196" y="280"/>
    <p:text>防止和从pdf里提取数据的retrieval混淆，要不叫image searching result?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7dfd525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7dfd525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7dfd525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7dfd525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7dfd525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7dfd525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7dfd525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7dfd525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7dfd525c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7dfd525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7dfd525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7dfd525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dfd525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7dfd525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6ed67e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6ed67e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6ed67ed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6ed67ed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6ed67ed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6ed67ed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836cc11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836cc11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836cc11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836cc11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7dfd525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7dfd525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pdf/1906.00041.pdf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walkwithfastai.com/tab.ae" TargetMode="External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66750"/>
            <a:ext cx="8520600" cy="12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 Meeting 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38050" y="3419913"/>
            <a:ext cx="74679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i="1" lang="en" sz="975">
                <a:solidFill>
                  <a:schemeClr val="lt1"/>
                </a:solidFill>
              </a:rPr>
              <a:t>Liri Chen, Shuo Lin, Wenqi Sun, Zhexin Wang, Zixiao Zhang</a:t>
            </a:r>
            <a:endParaRPr i="1" sz="9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Retrieval Result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5372450" y="1152475"/>
            <a:ext cx="34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"</a:t>
            </a:r>
            <a:r>
              <a:rPr b="1" lang="en"/>
              <a:t>22_image_0_Im0.jpg</a:t>
            </a:r>
            <a:r>
              <a:rPr lang="en"/>
              <a:t>": [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38761D"/>
                </a:solidFill>
              </a:rPr>
              <a:t>consecutive years since 1956.  Over the past ten years, the dividend has incr</a:t>
            </a:r>
            <a:r>
              <a:rPr lang="en"/>
              <a:t>", </a:t>
            </a:r>
            <a:r>
              <a:rPr b="1" lang="en"/>
              <a:t>(truncated to 77 characters)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38761D"/>
                </a:solidFill>
              </a:rPr>
              <a:t>Dividends per share  $ 0.01 $ 0.02 $ 0.05 $ 0.13 $ 0.26 $ 0.76 $ 2.14 $ 3.52</a:t>
            </a:r>
            <a:r>
              <a:rPr lang="en"/>
              <a:t> ",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990000"/>
                </a:solidFill>
              </a:rPr>
              <a:t>Nevertheless , as in the past, further dividends will be considered after rev</a:t>
            </a:r>
            <a:r>
              <a:rPr lang="en"/>
              <a:t>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],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67649" cy="307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Retrieval Result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5372450" y="1152475"/>
            <a:ext cx="34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"</a:t>
            </a:r>
            <a:r>
              <a:rPr b="1" lang="en"/>
              <a:t>23_image_0_Im0.jpg</a:t>
            </a:r>
            <a:r>
              <a:rPr lang="en"/>
              <a:t>": [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"2022, against the cumulative total return of the S&amp;P 500 Stock Index (broad m",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38761D"/>
                </a:solidFill>
              </a:rPr>
              <a:t>The following graph compares the cumulative total return of P&amp;G\u2019s common stoc</a:t>
            </a:r>
            <a:r>
              <a:rPr lang="en"/>
              <a:t>",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38761D"/>
                </a:solidFill>
              </a:rPr>
              <a:t>S&amp;P 500 Consumer Staples Index   100   96   112   116   143   152  </a:t>
            </a:r>
            <a:r>
              <a:rPr lang="en"/>
              <a:t>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],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67649" cy="290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problems with caption retrieval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Due to limitation of the current model (CLIP), a sentence can not exceed 77 characters, causing truncated sentences.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model will match some unrelated captions even if the image is only for cosmetics.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Need to figure out a smart way to split paragraphs based on semantic meanings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are we expected to have the access to Azure computing platform?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Maybe need some time to play around with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Some deep learning packages require several setup steps, which may cause troubles in cloud environment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Aligned Timeline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20400" y="5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{F64D4769-8DCF-4E6B-861A-FF108B8F3879}</a:tableStyleId>
              </a:tblPr>
              <a:tblGrid>
                <a:gridCol w="2639450"/>
                <a:gridCol w="2639450"/>
                <a:gridCol w="2639450"/>
              </a:tblGrid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Time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Milestone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Status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3 - Oct 17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Baseline, metrics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18 - Oct 31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Data Retrieval Optimization</a:t>
                      </a:r>
                      <a:br>
                        <a:rPr lang="en" sz="1300"/>
                      </a:br>
                      <a:r>
                        <a:rPr lang="en" sz="1300"/>
                        <a:t>UI Design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1 - Nov 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Prototype &amp; demo(Search w/o GPT + WebApp)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Data Retrieval Integration &amp; </a:t>
                      </a:r>
                      <a:r>
                        <a:rPr lang="en" sz="1300"/>
                        <a:t>Optimization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In Progress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22 - Nov 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Backend API &amp; UI design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29 - Dec 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Final Presentation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in the second part</a:t>
            </a:r>
            <a:endParaRPr/>
          </a:p>
        </p:txBody>
      </p:sp>
      <p:graphicFrame>
        <p:nvGraphicFramePr>
          <p:cNvPr id="75" name="Google Shape;75;p1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{F64D4769-8DCF-4E6B-861A-FF108B8F3879}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Responsibilities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People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Interface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Zixiao</a:t>
                      </a:r>
                      <a:r>
                        <a:rPr lang="en"/>
                        <a:t> &amp; </a:t>
                      </a:r>
                      <a:r>
                        <a:rPr lang="en"/>
                        <a:t>Wenqi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Shuo</a:t>
                      </a:r>
                      <a:r>
                        <a:rPr lang="en"/>
                        <a:t> &amp;</a:t>
                      </a:r>
                      <a:r>
                        <a:rPr lang="en"/>
                        <a:t> Zhexin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Optimization(table)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Optimization(image &amp; caption)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Wenqi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Zhexin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Retrieval </a:t>
            </a:r>
            <a:r>
              <a:rPr lang="en"/>
              <a:t>Result - Top-k ✅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0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joyful baby in a yellow outfit playfully crawls on a blue mat with a smiling adult watching over her in a home setting.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25" y="1800725"/>
            <a:ext cx="3192087" cy="31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425" y="1725175"/>
            <a:ext cx="3030498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Retrieval Result - Top-k ✅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0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packages of Tide Power Pods and Ariel All-in-1 Pods laundry detergents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7575"/>
            <a:ext cx="38766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1877575"/>
            <a:ext cx="4810125" cy="210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/>
              <a:t>Retrieval Result - Top-k ❌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00" y="2297125"/>
            <a:ext cx="48863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11700" y="12294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comparison of key financial metrics as a percentage of net sales for Procter &amp; Gamble between 2012 and 2011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25" y="1751125"/>
            <a:ext cx="3416275" cy="241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Retrieval Results - Update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50" y="1764275"/>
            <a:ext cx="4108299" cy="20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125" y="1711725"/>
            <a:ext cx="4467177" cy="2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Embeddings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TabNet (https://arxiv.org/abs/1908.07442)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Table2Vec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https://arxiv.org/pdf/1906.00041.pdf</a:t>
            </a:r>
            <a:r>
              <a:rPr lang="en" sz="1600"/>
              <a:t>) ✅</a:t>
            </a:r>
            <a:endParaRPr sz="16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25" y="1922375"/>
            <a:ext cx="2642900" cy="18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08075" y="3669300"/>
            <a:ext cx="85206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AutoEncoders</a:t>
            </a:r>
            <a:r>
              <a:rPr lang="en" sz="1600"/>
              <a:t> (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https://walkwithfastai.com/tab.ae</a:t>
            </a:r>
            <a:r>
              <a:rPr lang="en" sz="1600"/>
              <a:t>) </a:t>
            </a:r>
            <a:endParaRPr sz="16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450" y="2003013"/>
            <a:ext cx="3500465" cy="15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Retrieval Result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5372450" y="1152475"/>
            <a:ext cx="34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"</a:t>
            </a:r>
            <a:r>
              <a:rPr b="1" lang="en"/>
              <a:t>2_image_0_Im0.jpg</a:t>
            </a:r>
            <a:r>
              <a:rPr lang="en"/>
              <a:t>": [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6AA84F"/>
                </a:solidFill>
              </a:rPr>
              <a:t>JON R. MOELLER</a:t>
            </a:r>
            <a:r>
              <a:rPr lang="en"/>
              <a:t>",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990000"/>
                </a:solidFill>
              </a:rPr>
              <a:t>headwinds, and continued strong cash return to  </a:t>
            </a:r>
            <a:r>
              <a:rPr lang="en"/>
              <a:t>",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"</a:t>
            </a:r>
            <a:r>
              <a:rPr lang="en">
                <a:solidFill>
                  <a:srgbClr val="990000"/>
                </a:solidFill>
              </a:rPr>
              <a:t>after-tax profit</a:t>
            </a:r>
            <a:r>
              <a:rPr b="1" i="1" lang="en">
                <a:solidFill>
                  <a:srgbClr val="990000"/>
                </a:solidFill>
              </a:rPr>
              <a:t>\u2009\u2014\u2009</a:t>
            </a:r>
            <a:r>
              <a:rPr lang="en">
                <a:solidFill>
                  <a:srgbClr val="990000"/>
                </a:solidFill>
              </a:rPr>
              <a:t>executing our integrated strategies </a:t>
            </a:r>
            <a:r>
              <a:rPr lang="en"/>
              <a:t>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],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(Will get rid of these unicode symbols later)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00" y="1100125"/>
            <a:ext cx="41148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